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1"/>
  </p:notesMasterIdLst>
  <p:sldIdLst>
    <p:sldId id="256" r:id="rId2"/>
    <p:sldId id="301" r:id="rId3"/>
    <p:sldId id="302" r:id="rId4"/>
    <p:sldId id="303" r:id="rId5"/>
    <p:sldId id="333" r:id="rId6"/>
    <p:sldId id="304" r:id="rId7"/>
    <p:sldId id="305" r:id="rId8"/>
    <p:sldId id="307" r:id="rId9"/>
    <p:sldId id="308" r:id="rId10"/>
    <p:sldId id="309" r:id="rId11"/>
    <p:sldId id="311" r:id="rId12"/>
    <p:sldId id="312" r:id="rId13"/>
    <p:sldId id="316" r:id="rId14"/>
    <p:sldId id="298" r:id="rId15"/>
    <p:sldId id="317" r:id="rId16"/>
    <p:sldId id="319" r:id="rId17"/>
    <p:sldId id="320" r:id="rId18"/>
    <p:sldId id="322" r:id="rId19"/>
    <p:sldId id="321" r:id="rId20"/>
    <p:sldId id="297" r:id="rId21"/>
    <p:sldId id="325" r:id="rId22"/>
    <p:sldId id="326" r:id="rId23"/>
    <p:sldId id="331" r:id="rId24"/>
    <p:sldId id="274" r:id="rId25"/>
    <p:sldId id="327" r:id="rId26"/>
    <p:sldId id="275" r:id="rId27"/>
    <p:sldId id="330" r:id="rId28"/>
    <p:sldId id="329" r:id="rId29"/>
    <p:sldId id="334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6514-6A9D-4097-895C-F01CD0231C29}" type="datetimeFigureOut">
              <a:rPr lang="zh-TW" altLang="en-US" smtClean="0"/>
              <a:pPr/>
              <a:t>2008/4/8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39154-4823-4EA2-865C-C2A4C466F7F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314B91-2557-4572-AC5C-18C57BE39C19}" type="slidenum">
              <a:rPr lang="en-GB" altLang="zh-TW"/>
              <a:pPr/>
              <a:t>3</a:t>
            </a:fld>
            <a:endParaRPr lang="en-GB" altLang="zh-TW"/>
          </a:p>
        </p:txBody>
      </p:sp>
      <p:sp>
        <p:nvSpPr>
          <p:cNvPr id="419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5158" y="715198"/>
            <a:ext cx="5004529" cy="3428269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9E544F3-8E5A-4EF9-B1B9-9D4CDC72F8E4}" type="slidenum">
              <a:rPr lang="en-GB" altLang="zh-TW"/>
              <a:pPr/>
              <a:t>6</a:t>
            </a:fld>
            <a:endParaRPr lang="en-GB" altLang="zh-TW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65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ABAB271-173D-430C-8B5D-4E4A613656DF}" type="slidenum">
              <a:rPr lang="en-GB" altLang="zh-TW"/>
              <a:pPr/>
              <a:t>7</a:t>
            </a:fld>
            <a:endParaRPr lang="en-GB" altLang="zh-TW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9F43FA-FC38-4DEF-883F-4C30A20A94F0}" type="slidenum">
              <a:rPr lang="en-GB" altLang="zh-TW"/>
              <a:pPr/>
              <a:t>8</a:t>
            </a:fld>
            <a:endParaRPr lang="en-GB" altLang="zh-TW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67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5A85A8-B329-4C78-9E31-3718954D22EA}" type="slidenum">
              <a:rPr lang="en-GB" altLang="zh-TW"/>
              <a:pPr/>
              <a:t>11</a:t>
            </a:fld>
            <a:endParaRPr lang="en-GB" altLang="zh-TW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4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D41CE8C-2F42-4498-AE46-F989907C9E8A}" type="slidenum">
              <a:rPr lang="en-GB" altLang="zh-TW"/>
              <a:pPr/>
              <a:t>12</a:t>
            </a:fld>
            <a:endParaRPr lang="en-GB" altLang="zh-TW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2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A6A747-A0BA-4399-840E-DB796F104602}" type="slidenum">
              <a:rPr lang="en-GB" altLang="zh-TW"/>
              <a:pPr/>
              <a:t>13</a:t>
            </a:fld>
            <a:endParaRPr lang="en-GB" altLang="zh-TW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142911-6B2A-4118-837F-A5F24E74BA7A}" type="slidenum">
              <a:rPr lang="en-GB" altLang="zh-TW"/>
              <a:pPr/>
              <a:t>27</a:t>
            </a:fld>
            <a:endParaRPr lang="en-GB" altLang="zh-TW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945158" y="715199"/>
            <a:ext cx="5006132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403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40353" y="4358465"/>
            <a:ext cx="5014141" cy="4073263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A2B2-C147-40D9-BBFE-C62DE86BC466}" type="slidenum">
              <a:rPr lang="en-GB" altLang="zh-TW"/>
              <a:pPr/>
              <a:t>28</a:t>
            </a:fld>
            <a:endParaRPr lang="en-GB" altLang="zh-TW"/>
          </a:p>
        </p:txBody>
      </p:sp>
      <p:sp>
        <p:nvSpPr>
          <p:cNvPr id="450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5158" y="715198"/>
            <a:ext cx="5004529" cy="3428269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6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40353" y="4358465"/>
            <a:ext cx="5014141" cy="3989896"/>
          </a:xfrm>
          <a:noFill/>
          <a:ln/>
        </p:spPr>
        <p:txBody>
          <a:bodyPr wrap="none" anchor="ctr"/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9FC73F-E1D4-4B9A-9A6E-4127BF614B4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13ED4-860B-4004-BA7D-18D6C2CF10B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B30B5-ED5D-4156-8CFB-86F57DA5FB7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CF536-22C1-4E47-8510-9629C8DD10D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900113" y="188913"/>
            <a:ext cx="8242300" cy="717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09600" y="1341438"/>
            <a:ext cx="3694113" cy="2451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456113" y="1341438"/>
            <a:ext cx="3694112" cy="24511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09600" y="3944938"/>
            <a:ext cx="3694113" cy="2452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56113" y="3944938"/>
            <a:ext cx="3694112" cy="2452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6A9E4-1671-408C-94D2-5B5E62419BC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1" cap="none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D0DCA18E-BC7A-4BA1-9721-3A2EC00F128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E82C1-5277-4217-9B2E-AFA64D0D7421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3749040" cy="4953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066800"/>
            <a:ext cx="3749040" cy="4953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52877-FF5D-4C37-AC67-6B16D9842C89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DAB41-9AF1-4E73-BCA0-81FA429DD6C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1F7EE-F5CF-422E-92DC-6B70325BD71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17550"/>
          </a:xfrm>
        </p:spPr>
        <p:txBody>
          <a:bodyPr anchor="b" anchorCtr="0"/>
          <a:lstStyle>
            <a:lvl1pPr algn="l">
              <a:buNone/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066800"/>
            <a:ext cx="1905000" cy="50292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24697-72E1-40D4-8DE7-1B94A7D5BEA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066800"/>
            <a:ext cx="5715000" cy="5029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9CB8553-5D7B-416F-B3B8-4259028F36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838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77724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3055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2865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59CF536-22C1-4E47-8510-9629C8DD10D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a.goc.nchc.org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585922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APGrid</a:t>
            </a:r>
            <a:r>
              <a:rPr lang="en-US" altLang="zh-TW" dirty="0" smtClean="0"/>
              <a:t> PMA</a:t>
            </a:r>
          </a:p>
          <a:p>
            <a:r>
              <a:rPr lang="en-US" altLang="zh-TW" dirty="0" smtClean="0"/>
              <a:t>Face-to-Face Meeting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NCHC CA</a:t>
            </a:r>
            <a:endParaRPr lang="zh-TW" altLang="en-US" dirty="0"/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1285852" y="4843474"/>
            <a:ext cx="6400800" cy="18002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Weicheng</a:t>
            </a: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Huang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lang="en-US" altLang="zh-TW" sz="2600" dirty="0">
              <a:solidFill>
                <a:schemeClr val="tx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altLang="zh-TW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Center for High-performance</a:t>
            </a:r>
            <a:r>
              <a:rPr kumimoji="0" lang="en-US" altLang="zh-TW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Computing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n-US" altLang="zh-TW" sz="2600" dirty="0" smtClean="0">
                <a:solidFill>
                  <a:schemeClr val="tx2"/>
                </a:solidFill>
              </a:rPr>
              <a:t>April 8, 2008</a:t>
            </a:r>
            <a:endParaRPr kumimoji="0" lang="en-US" altLang="zh-TW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057"/>
            <a:ext cx="7667625" cy="76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Publication and Repositories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Publication</a:t>
            </a:r>
          </a:p>
          <a:p>
            <a:pPr lvl="1"/>
            <a:r>
              <a:rPr lang="en-US" altLang="zh-TW" dirty="0" smtClean="0"/>
              <a:t>Client certificate information used for Grid map file</a:t>
            </a:r>
          </a:p>
          <a:p>
            <a:pPr lvl="1"/>
            <a:r>
              <a:rPr lang="en-US" altLang="zh-TW" dirty="0" smtClean="0"/>
              <a:t>CA certificate</a:t>
            </a:r>
          </a:p>
          <a:p>
            <a:pPr lvl="1"/>
            <a:r>
              <a:rPr lang="en-US" altLang="zh-TW" dirty="0" smtClean="0"/>
              <a:t>CA certificate fingerprint</a:t>
            </a:r>
          </a:p>
          <a:p>
            <a:pPr lvl="1"/>
            <a:r>
              <a:rPr lang="en-US" altLang="zh-TW" dirty="0" smtClean="0"/>
              <a:t>CRL issued by NCHC CA</a:t>
            </a:r>
          </a:p>
          <a:p>
            <a:pPr lvl="1"/>
            <a:r>
              <a:rPr lang="en-US" altLang="zh-TW" dirty="0" smtClean="0"/>
              <a:t>Copy of CP/CPS</a:t>
            </a:r>
          </a:p>
          <a:p>
            <a:r>
              <a:rPr lang="en-US" altLang="zh-TW" dirty="0" smtClean="0"/>
              <a:t>Access control</a:t>
            </a:r>
          </a:p>
          <a:p>
            <a:pPr lvl="1"/>
            <a:r>
              <a:rPr lang="en-US" altLang="zh-TW" dirty="0" smtClean="0"/>
              <a:t>Online, 24x7 availability</a:t>
            </a:r>
          </a:p>
          <a:p>
            <a:pPr lvl="1"/>
            <a:r>
              <a:rPr lang="en-US" altLang="zh-TW" dirty="0" smtClean="0"/>
              <a:t>Subjected to reasonable scheduled maintenance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-61913"/>
            <a:ext cx="7851775" cy="134461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2400" smtClean="0"/>
              <a:t>     Certificate Event - </a:t>
            </a:r>
            <a:br>
              <a:rPr lang="en-GB" altLang="zh-TW" sz="2400" smtClean="0"/>
            </a:br>
            <a:r>
              <a:rPr lang="en-GB" altLang="zh-TW" smtClean="0">
                <a:solidFill>
                  <a:srgbClr val="660066"/>
                </a:solidFill>
              </a:rPr>
              <a:t>Certificate Type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341438"/>
            <a:ext cx="8210550" cy="5060950"/>
          </a:xfrm>
        </p:spPr>
        <p:txBody>
          <a:bodyPr/>
          <a:lstStyle/>
          <a:p>
            <a:pPr eaLnBrk="1" hangingPunct="1">
              <a:buSzPct val="89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3600" smtClean="0"/>
              <a:t>Issuer</a:t>
            </a:r>
          </a:p>
          <a:p>
            <a:pPr lvl="1" eaLnBrk="1" hangingPunct="1">
              <a:buSzPct val="116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mtClean="0"/>
              <a:t>C=TW, O=NCHC, OU=GOC, CN=NCHC CA</a:t>
            </a:r>
          </a:p>
          <a:p>
            <a:pPr eaLnBrk="1" hangingPunct="1">
              <a:buSzPct val="89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3600" smtClean="0"/>
              <a:t>User DN</a:t>
            </a:r>
          </a:p>
          <a:p>
            <a:pPr lvl="1" eaLnBrk="1" hangingPunct="1">
              <a:buSzPct val="162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smtClean="0"/>
              <a:t>C=TW, O=[applicant's org], OU=[applicant's unit], CN=[the name of applicant with serial]</a:t>
            </a:r>
          </a:p>
          <a:p>
            <a:pPr lvl="2" eaLnBrk="1" hangingPunct="1">
              <a:buSzPct val="162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000" smtClean="0"/>
              <a:t>Ex : </a:t>
            </a:r>
            <a:r>
              <a:rPr lang="en-GB" altLang="zh-TW" sz="2000" smtClean="0">
                <a:solidFill>
                  <a:srgbClr val="660066"/>
                </a:solidFill>
              </a:rPr>
              <a:t>/C=tw/O=nchc/OU=gtd/CN=Wei-Yu Chen 138621</a:t>
            </a:r>
          </a:p>
          <a:p>
            <a:pPr eaLnBrk="1" hangingPunct="1">
              <a:buSzPct val="89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3600" smtClean="0"/>
              <a:t>Host DN</a:t>
            </a:r>
          </a:p>
          <a:p>
            <a:pPr lvl="1" eaLnBrk="1" hangingPunct="1">
              <a:buSzPct val="162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smtClean="0"/>
              <a:t>C=TW, O=[applicant's org], OU=[applicant's unit], CN=[FQDN of the hostname]</a:t>
            </a:r>
          </a:p>
          <a:p>
            <a:pPr lvl="2" eaLnBrk="1" hangingPunct="1">
              <a:buSzPct val="162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000" smtClean="0"/>
              <a:t>Ex: </a:t>
            </a:r>
            <a:r>
              <a:rPr lang="en-GB" altLang="zh-TW" sz="2000" smtClean="0">
                <a:solidFill>
                  <a:srgbClr val="660066"/>
                </a:solidFill>
              </a:rPr>
              <a:t>/C=tw/O=nchc/OU=gtd/CN=fs01.nchc.org.tw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sz="quarter"/>
          </p:nvPr>
        </p:nvSpPr>
        <p:spPr>
          <a:xfrm>
            <a:off x="900113" y="109538"/>
            <a:ext cx="8243887" cy="8794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2400" smtClean="0"/>
              <a:t>     Certificate Event - </a:t>
            </a:r>
            <a:br>
              <a:rPr lang="en-GB" altLang="zh-TW" sz="2400" smtClean="0"/>
            </a:br>
            <a:r>
              <a:rPr lang="en-GB" altLang="zh-TW" smtClean="0">
                <a:solidFill>
                  <a:srgbClr val="660066"/>
                </a:solidFill>
              </a:rPr>
              <a:t>Issuing Procedure (1)‏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628775"/>
            <a:ext cx="1444625" cy="233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724400"/>
            <a:ext cx="1704975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1989138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90805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Line 6"/>
          <p:cNvSpPr>
            <a:spLocks noChangeShapeType="1"/>
          </p:cNvSpPr>
          <p:nvPr/>
        </p:nvSpPr>
        <p:spPr bwMode="auto">
          <a:xfrm>
            <a:off x="2124075" y="2276475"/>
            <a:ext cx="4319588" cy="1588"/>
          </a:xfrm>
          <a:prstGeom prst="line">
            <a:avLst/>
          </a:prstGeom>
          <a:noFill/>
          <a:ln w="28440">
            <a:solidFill>
              <a:srgbClr val="00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1050" y="2924175"/>
            <a:ext cx="606425" cy="60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195513" y="2420938"/>
            <a:ext cx="4176712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3300"/>
                </a:solidFill>
              </a:rPr>
              <a:t>1. Fill out the web enrollment form</a:t>
            </a:r>
          </a:p>
        </p:txBody>
      </p:sp>
      <p:pic>
        <p:nvPicPr>
          <p:cNvPr id="1025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95738" y="1700213"/>
            <a:ext cx="773112" cy="773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51" name="Line 10"/>
          <p:cNvSpPr>
            <a:spLocks noChangeShapeType="1"/>
          </p:cNvSpPr>
          <p:nvPr/>
        </p:nvSpPr>
        <p:spPr bwMode="auto">
          <a:xfrm flipH="1">
            <a:off x="2554288" y="3068638"/>
            <a:ext cx="3819525" cy="1587"/>
          </a:xfrm>
          <a:prstGeom prst="line">
            <a:avLst/>
          </a:prstGeom>
          <a:noFill/>
          <a:ln w="2844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2916238" y="3141663"/>
            <a:ext cx="3529012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2. Send a activate mail</a:t>
            </a:r>
          </a:p>
        </p:txBody>
      </p:sp>
      <p:sp>
        <p:nvSpPr>
          <p:cNvPr id="10253" name="Line 12"/>
          <p:cNvSpPr>
            <a:spLocks noChangeShapeType="1"/>
          </p:cNvSpPr>
          <p:nvPr/>
        </p:nvSpPr>
        <p:spPr bwMode="auto">
          <a:xfrm>
            <a:off x="2124075" y="3644900"/>
            <a:ext cx="4319588" cy="1588"/>
          </a:xfrm>
          <a:prstGeom prst="line">
            <a:avLst/>
          </a:prstGeom>
          <a:noFill/>
          <a:ln w="28440">
            <a:solidFill>
              <a:srgbClr val="00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2195513" y="3789363"/>
            <a:ext cx="4176712" cy="382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3300"/>
                </a:solidFill>
              </a:rPr>
              <a:t>3. Click the activate link to activate</a:t>
            </a:r>
          </a:p>
        </p:txBody>
      </p:sp>
      <p:sp>
        <p:nvSpPr>
          <p:cNvPr id="10255" name="Line 14"/>
          <p:cNvSpPr>
            <a:spLocks noChangeShapeType="1"/>
          </p:cNvSpPr>
          <p:nvPr/>
        </p:nvSpPr>
        <p:spPr bwMode="auto">
          <a:xfrm flipH="1">
            <a:off x="5649913" y="3716338"/>
            <a:ext cx="1587500" cy="1512887"/>
          </a:xfrm>
          <a:prstGeom prst="line">
            <a:avLst/>
          </a:prstGeom>
          <a:noFill/>
          <a:ln w="2844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6" name="Text Box 15"/>
          <p:cNvSpPr txBox="1">
            <a:spLocks noChangeArrowheads="1"/>
          </p:cNvSpPr>
          <p:nvPr/>
        </p:nvSpPr>
        <p:spPr bwMode="auto">
          <a:xfrm>
            <a:off x="4284663" y="4365625"/>
            <a:ext cx="2159000" cy="382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4. Inform RA OP </a:t>
            </a:r>
          </a:p>
        </p:txBody>
      </p:sp>
      <p:sp>
        <p:nvSpPr>
          <p:cNvPr id="10257" name="Line 16"/>
          <p:cNvSpPr>
            <a:spLocks noChangeShapeType="1"/>
          </p:cNvSpPr>
          <p:nvPr/>
        </p:nvSpPr>
        <p:spPr bwMode="auto">
          <a:xfrm flipH="1" flipV="1">
            <a:off x="2193925" y="4506913"/>
            <a:ext cx="2235200" cy="652462"/>
          </a:xfrm>
          <a:prstGeom prst="line">
            <a:avLst/>
          </a:prstGeom>
          <a:noFill/>
          <a:ln w="28440">
            <a:solidFill>
              <a:srgbClr val="66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58" name="Text Box 17"/>
          <p:cNvSpPr txBox="1">
            <a:spLocks noChangeArrowheads="1"/>
          </p:cNvSpPr>
          <p:nvPr/>
        </p:nvSpPr>
        <p:spPr bwMode="auto">
          <a:xfrm>
            <a:off x="1908175" y="4868863"/>
            <a:ext cx="1800225" cy="655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660066"/>
                </a:solidFill>
              </a:rPr>
              <a:t>5. Interview applicant</a:t>
            </a:r>
          </a:p>
        </p:txBody>
      </p:sp>
      <p:sp>
        <p:nvSpPr>
          <p:cNvPr id="10259" name="Line 18"/>
          <p:cNvSpPr>
            <a:spLocks noChangeShapeType="1"/>
          </p:cNvSpPr>
          <p:nvPr/>
        </p:nvSpPr>
        <p:spPr bwMode="auto">
          <a:xfrm flipV="1">
            <a:off x="5940425" y="4003675"/>
            <a:ext cx="1727200" cy="1658938"/>
          </a:xfrm>
          <a:prstGeom prst="line">
            <a:avLst/>
          </a:prstGeom>
          <a:noFill/>
          <a:ln w="28440">
            <a:solidFill>
              <a:srgbClr val="660066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60" name="Text Box 19"/>
          <p:cNvSpPr txBox="1">
            <a:spLocks noChangeArrowheads="1"/>
          </p:cNvSpPr>
          <p:nvPr/>
        </p:nvSpPr>
        <p:spPr bwMode="auto">
          <a:xfrm>
            <a:off x="6588125" y="5013325"/>
            <a:ext cx="2160588" cy="561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57200" indent="-457200"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660066"/>
                </a:solidFill>
              </a:rPr>
              <a:t>6. Approve the applicant data</a:t>
            </a:r>
          </a:p>
        </p:txBody>
      </p:sp>
      <p:sp>
        <p:nvSpPr>
          <p:cNvPr id="10261" name="Text Box 20"/>
          <p:cNvSpPr txBox="1">
            <a:spLocks noChangeArrowheads="1"/>
          </p:cNvSpPr>
          <p:nvPr/>
        </p:nvSpPr>
        <p:spPr bwMode="auto">
          <a:xfrm>
            <a:off x="7596188" y="1700213"/>
            <a:ext cx="1295400" cy="5429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600" b="1">
                <a:solidFill>
                  <a:srgbClr val="FFFFFF"/>
                </a:solidFill>
              </a:rPr>
              <a:t>Web Server (RA server)‏</a:t>
            </a:r>
          </a:p>
        </p:txBody>
      </p:sp>
      <p:sp>
        <p:nvSpPr>
          <p:cNvPr id="10262" name="Text Box 21"/>
          <p:cNvSpPr txBox="1">
            <a:spLocks noChangeArrowheads="1"/>
          </p:cNvSpPr>
          <p:nvPr/>
        </p:nvSpPr>
        <p:spPr bwMode="auto">
          <a:xfrm>
            <a:off x="468313" y="4005263"/>
            <a:ext cx="1116012" cy="323850"/>
          </a:xfrm>
          <a:prstGeom prst="rect">
            <a:avLst/>
          </a:prstGeom>
          <a:solidFill>
            <a:srgbClr val="003300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600" b="1">
                <a:solidFill>
                  <a:srgbClr val="FFFFFF"/>
                </a:solidFill>
              </a:rPr>
              <a:t>Applicant</a:t>
            </a:r>
          </a:p>
        </p:txBody>
      </p:sp>
      <p:sp>
        <p:nvSpPr>
          <p:cNvPr id="10263" name="Text Box 22"/>
          <p:cNvSpPr txBox="1">
            <a:spLocks noChangeArrowheads="1"/>
          </p:cNvSpPr>
          <p:nvPr/>
        </p:nvSpPr>
        <p:spPr bwMode="auto">
          <a:xfrm>
            <a:off x="4716463" y="6308725"/>
            <a:ext cx="865187" cy="323850"/>
          </a:xfrm>
          <a:prstGeom prst="rect">
            <a:avLst/>
          </a:prstGeom>
          <a:solidFill>
            <a:srgbClr val="660066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600" b="1">
                <a:solidFill>
                  <a:srgbClr val="FFFFFF"/>
                </a:solidFill>
              </a:rPr>
              <a:t>RA 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09538"/>
            <a:ext cx="8243887" cy="87947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2400" smtClean="0"/>
              <a:t>     Certificate Event - </a:t>
            </a:r>
            <a:br>
              <a:rPr lang="en-GB" altLang="zh-TW" sz="2400" smtClean="0"/>
            </a:br>
            <a:r>
              <a:rPr lang="en-GB" altLang="zh-TW" smtClean="0">
                <a:solidFill>
                  <a:srgbClr val="660066"/>
                </a:solidFill>
              </a:rPr>
              <a:t>Issuing Procedure (2)‏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1547813" cy="215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3644900"/>
            <a:ext cx="1435100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2997200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1557338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2924175"/>
            <a:ext cx="1714500" cy="171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272" name="Line 7"/>
          <p:cNvSpPr>
            <a:spLocks noChangeShapeType="1"/>
          </p:cNvSpPr>
          <p:nvPr/>
        </p:nvSpPr>
        <p:spPr bwMode="auto">
          <a:xfrm>
            <a:off x="1835150" y="3286125"/>
            <a:ext cx="2160588" cy="1588"/>
          </a:xfrm>
          <a:prstGeom prst="line">
            <a:avLst/>
          </a:prstGeom>
          <a:noFill/>
          <a:ln w="28440">
            <a:solidFill>
              <a:srgbClr val="00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547813" y="3430588"/>
            <a:ext cx="3168650" cy="741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67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3300"/>
                </a:solidFill>
              </a:rPr>
              <a:t>8. Login and upload </a:t>
            </a:r>
          </a:p>
          <a:p>
            <a:pPr marL="457200" indent="-457200">
              <a:lnSpc>
                <a:spcPct val="67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3300"/>
                </a:solidFill>
              </a:rPr>
              <a:t>CSR file according mail</a:t>
            </a: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5867400" y="3429000"/>
            <a:ext cx="1584325" cy="1588"/>
          </a:xfrm>
          <a:prstGeom prst="line">
            <a:avLst/>
          </a:prstGeom>
          <a:noFill/>
          <a:ln w="2844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flipH="1">
            <a:off x="1474788" y="2852738"/>
            <a:ext cx="2667000" cy="1587"/>
          </a:xfrm>
          <a:prstGeom prst="line">
            <a:avLst/>
          </a:prstGeom>
          <a:noFill/>
          <a:ln w="2844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827088" y="1773238"/>
            <a:ext cx="3817937" cy="98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7. Mail applicant include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( LicenseID, CSR-upload-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website, CSR-creation-help )‏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5940425" y="2565400"/>
            <a:ext cx="223202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9. Checkout then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Inform CA OP </a:t>
            </a:r>
          </a:p>
        </p:txBody>
      </p:sp>
      <p:sp>
        <p:nvSpPr>
          <p:cNvPr id="11278" name="Line 13"/>
          <p:cNvSpPr>
            <a:spLocks noChangeShapeType="1"/>
          </p:cNvSpPr>
          <p:nvPr/>
        </p:nvSpPr>
        <p:spPr bwMode="auto">
          <a:xfrm flipH="1">
            <a:off x="5434013" y="4437063"/>
            <a:ext cx="1876425" cy="1587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219700" y="4581525"/>
            <a:ext cx="3779838" cy="189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10. Copy the CSR file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    through USB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11. Sign it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12. Approval from CA Manager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13. Copy to RA server then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000066"/>
                </a:solidFill>
              </a:rPr>
              <a:t>      publish information on web</a:t>
            </a:r>
          </a:p>
        </p:txBody>
      </p:sp>
      <p:sp>
        <p:nvSpPr>
          <p:cNvPr id="11280" name="Line 15"/>
          <p:cNvSpPr>
            <a:spLocks noChangeShapeType="1"/>
          </p:cNvSpPr>
          <p:nvPr/>
        </p:nvSpPr>
        <p:spPr bwMode="auto">
          <a:xfrm flipH="1">
            <a:off x="1833563" y="4870450"/>
            <a:ext cx="2379662" cy="1588"/>
          </a:xfrm>
          <a:prstGeom prst="line">
            <a:avLst/>
          </a:prstGeom>
          <a:noFill/>
          <a:ln w="28440">
            <a:solidFill>
              <a:srgbClr val="8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1281" name="Text Box 16"/>
          <p:cNvSpPr txBox="1">
            <a:spLocks noChangeArrowheads="1"/>
          </p:cNvSpPr>
          <p:nvPr/>
        </p:nvSpPr>
        <p:spPr bwMode="auto">
          <a:xfrm>
            <a:off x="1619250" y="5086350"/>
            <a:ext cx="287972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14. Send successful </a:t>
            </a:r>
          </a:p>
          <a:p>
            <a:pPr marL="457200" indent="-457200">
              <a:lnSpc>
                <a:spcPct val="48000"/>
              </a:lnSpc>
              <a:spcBef>
                <a:spcPts val="1250"/>
              </a:spcBef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</a:pPr>
            <a:r>
              <a:rPr lang="en-GB" altLang="zh-TW" sz="2000" b="1">
                <a:solidFill>
                  <a:srgbClr val="800000"/>
                </a:solidFill>
              </a:rPr>
              <a:t>issuing mail to applicant 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/>
        </p:nvSpPr>
        <p:spPr bwMode="auto">
          <a:xfrm>
            <a:off x="179388" y="5229225"/>
            <a:ext cx="1116012" cy="323850"/>
          </a:xfrm>
          <a:prstGeom prst="rect">
            <a:avLst/>
          </a:prstGeom>
          <a:solidFill>
            <a:srgbClr val="003300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600" b="1">
                <a:solidFill>
                  <a:srgbClr val="FFFFFF"/>
                </a:solidFill>
              </a:rPr>
              <a:t>Applicant</a:t>
            </a:r>
          </a:p>
        </p:txBody>
      </p:sp>
      <p:sp>
        <p:nvSpPr>
          <p:cNvPr id="11283" name="Text Box 18"/>
          <p:cNvSpPr txBox="1">
            <a:spLocks noChangeArrowheads="1"/>
          </p:cNvSpPr>
          <p:nvPr/>
        </p:nvSpPr>
        <p:spPr bwMode="auto">
          <a:xfrm>
            <a:off x="7956550" y="4365625"/>
            <a:ext cx="1008063" cy="600075"/>
          </a:xfrm>
          <a:prstGeom prst="rect">
            <a:avLst/>
          </a:prstGeom>
          <a:solidFill>
            <a:srgbClr val="000066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400" b="1">
                <a:solidFill>
                  <a:srgbClr val="FFFFFF"/>
                </a:solidFill>
              </a:rPr>
              <a:t>CA OP &amp;</a:t>
            </a:r>
          </a:p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400" b="1">
                <a:solidFill>
                  <a:srgbClr val="FFFFFF"/>
                </a:solidFill>
              </a:rPr>
              <a:t>CA server</a:t>
            </a:r>
          </a:p>
        </p:txBody>
      </p:sp>
      <p:sp>
        <p:nvSpPr>
          <p:cNvPr id="11284" name="Text Box 19"/>
          <p:cNvSpPr txBox="1">
            <a:spLocks noChangeArrowheads="1"/>
          </p:cNvSpPr>
          <p:nvPr/>
        </p:nvSpPr>
        <p:spPr bwMode="auto">
          <a:xfrm>
            <a:off x="4356100" y="2852738"/>
            <a:ext cx="1295400" cy="542925"/>
          </a:xfrm>
          <a:prstGeom prst="rect">
            <a:avLst/>
          </a:prstGeom>
          <a:solidFill>
            <a:srgbClr val="800000"/>
          </a:solidFill>
          <a:ln w="9360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1600" b="1">
                <a:solidFill>
                  <a:srgbClr val="FFFFFF"/>
                </a:solidFill>
              </a:rPr>
              <a:t>Web Server (RA server)‏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Certificate event  -- Validity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User certificate</a:t>
            </a:r>
          </a:p>
          <a:p>
            <a:pPr lvl="1"/>
            <a:r>
              <a:rPr lang="en-US" altLang="zh-TW" dirty="0" smtClean="0"/>
              <a:t>Activate e-mail address to avoid e-mail </a:t>
            </a:r>
            <a:r>
              <a:rPr lang="en-US" altLang="zh-TW" dirty="0" err="1" smtClean="0"/>
              <a:t>mis</a:t>
            </a:r>
            <a:r>
              <a:rPr lang="en-US" altLang="zh-TW" dirty="0" smtClean="0"/>
              <a:t>-spelling </a:t>
            </a:r>
            <a:r>
              <a:rPr lang="en-US" altLang="zh-TW" dirty="0" smtClean="0"/>
              <a:t>or stuffing attack </a:t>
            </a:r>
          </a:p>
          <a:p>
            <a:pPr lvl="1"/>
            <a:r>
              <a:rPr lang="en-US" altLang="zh-TW" dirty="0" smtClean="0"/>
              <a:t>Supply applicant configure file to create the correct CSR </a:t>
            </a:r>
          </a:p>
          <a:p>
            <a:pPr lvl="1"/>
            <a:r>
              <a:rPr lang="en-US" altLang="zh-TW" dirty="0" smtClean="0"/>
              <a:t>Compare with the contents of CSR and enrollment data </a:t>
            </a:r>
          </a:p>
          <a:p>
            <a:r>
              <a:rPr lang="en-US" altLang="zh-TW" dirty="0" smtClean="0"/>
              <a:t>Host certificate</a:t>
            </a:r>
          </a:p>
          <a:p>
            <a:pPr lvl="1"/>
            <a:r>
              <a:rPr lang="en-US" altLang="zh-TW" dirty="0" smtClean="0"/>
              <a:t>Verify if the applicant is a subscriber of user certificate</a:t>
            </a:r>
          </a:p>
          <a:p>
            <a:pPr lvl="1"/>
            <a:r>
              <a:rPr lang="en-US" altLang="zh-TW" dirty="0" smtClean="0"/>
              <a:t>Create and check CSR in the same way as user certificate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Certificate event  -- Identification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User certificate</a:t>
            </a:r>
          </a:p>
          <a:p>
            <a:pPr lvl="1"/>
            <a:r>
              <a:rPr lang="en-US" altLang="zh-TW" dirty="0" smtClean="0"/>
              <a:t>Applicant from NCHC</a:t>
            </a:r>
          </a:p>
          <a:p>
            <a:pPr lvl="2"/>
            <a:r>
              <a:rPr lang="en-US" altLang="zh-TW" dirty="0" smtClean="0"/>
              <a:t>RA check the badge ID of the applicant</a:t>
            </a:r>
          </a:p>
          <a:p>
            <a:pPr lvl="1"/>
            <a:r>
              <a:rPr lang="en-US" altLang="zh-TW" dirty="0" smtClean="0"/>
              <a:t>Applicant from other organization</a:t>
            </a:r>
          </a:p>
          <a:p>
            <a:pPr lvl="2"/>
            <a:r>
              <a:rPr lang="en-US" altLang="zh-TW" dirty="0" smtClean="0"/>
              <a:t>RA check personal information of the applicant</a:t>
            </a:r>
          </a:p>
          <a:p>
            <a:pPr lvl="2"/>
            <a:r>
              <a:rPr lang="en-US" altLang="zh-TW" dirty="0" smtClean="0"/>
              <a:t>Interview</a:t>
            </a:r>
          </a:p>
          <a:p>
            <a:r>
              <a:rPr lang="en-US" altLang="zh-TW" dirty="0" smtClean="0"/>
              <a:t>Host certificate</a:t>
            </a:r>
          </a:p>
          <a:p>
            <a:pPr lvl="1"/>
            <a:r>
              <a:rPr lang="en-US" altLang="zh-TW" dirty="0" smtClean="0"/>
              <a:t>RA approve the subscriber’s title of the host FQDN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Certificate Revocation/Suspension</a:t>
            </a: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91DBEFDF-907D-4797-A866-A54D75F0CB52}" type="slidenum">
              <a:rPr lang="zh-TW" altLang="en-US"/>
              <a:pPr/>
              <a:t>16</a:t>
            </a:fld>
            <a:endParaRPr lang="en-US" altLang="zh-TW"/>
          </a:p>
        </p:txBody>
      </p:sp>
      <p:sp>
        <p:nvSpPr>
          <p:cNvPr id="24579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When to revoke?</a:t>
            </a:r>
          </a:p>
          <a:p>
            <a:pPr lvl="1"/>
            <a:r>
              <a:rPr lang="en-US" altLang="zh-TW" dirty="0" smtClean="0"/>
              <a:t>When there is </a:t>
            </a:r>
            <a:r>
              <a:rPr lang="en-US" altLang="zh-TW" i="1" dirty="0" smtClean="0"/>
              <a:t>suspected</a:t>
            </a:r>
            <a:r>
              <a:rPr lang="en-US" altLang="zh-TW" dirty="0" smtClean="0"/>
              <a:t> security problems</a:t>
            </a:r>
          </a:p>
          <a:p>
            <a:pPr lvl="2"/>
            <a:r>
              <a:rPr lang="en-US" altLang="zh-TW" dirty="0" smtClean="0"/>
              <a:t>Compromise of subscriber's private key</a:t>
            </a:r>
          </a:p>
          <a:p>
            <a:pPr lvl="2"/>
            <a:r>
              <a:rPr lang="en-US" altLang="zh-TW" dirty="0" smtClean="0"/>
              <a:t>Incorrectness of subscriber’s information</a:t>
            </a:r>
          </a:p>
          <a:p>
            <a:pPr lvl="2"/>
            <a:r>
              <a:rPr lang="en-US" altLang="zh-TW" dirty="0" smtClean="0"/>
              <a:t>Subscriber violate obligation which might cause security problem</a:t>
            </a:r>
          </a:p>
          <a:p>
            <a:pPr lvl="2"/>
            <a:r>
              <a:rPr lang="en-US" altLang="zh-TW" dirty="0" smtClean="0"/>
              <a:t>Subscriber leaves his/her organization</a:t>
            </a:r>
          </a:p>
          <a:p>
            <a:pPr lvl="2"/>
            <a:r>
              <a:rPr lang="en-US" altLang="zh-TW" dirty="0" smtClean="0"/>
              <a:t>Host/service is retired</a:t>
            </a:r>
          </a:p>
          <a:p>
            <a:r>
              <a:rPr lang="en-US" altLang="zh-TW" dirty="0" smtClean="0"/>
              <a:t>Who can request revocation</a:t>
            </a:r>
          </a:p>
          <a:p>
            <a:pPr lvl="1"/>
            <a:r>
              <a:rPr lang="en-US" altLang="zh-TW" dirty="0" smtClean="0"/>
              <a:t>Any other entity presenting evidence of circumstances that the criteria described in section 4.2.1 has been violated</a:t>
            </a:r>
          </a:p>
          <a:p>
            <a:pPr lvl="1"/>
            <a:r>
              <a:rPr lang="en-US" altLang="zh-TW" dirty="0" smtClean="0"/>
              <a:t>Any entities presenting evidence of the compromise of associated private key</a:t>
            </a:r>
          </a:p>
          <a:p>
            <a:pPr lvl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Certificate Revocation/Suspension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FA287596-13FB-4696-9847-C57F8726AF80}" type="slidenum">
              <a:rPr lang="zh-TW" altLang="en-US"/>
              <a:pPr/>
              <a:t>17</a:t>
            </a:fld>
            <a:endParaRPr lang="en-US" altLang="zh-TW"/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Procedure of revocation</a:t>
            </a:r>
          </a:p>
          <a:p>
            <a:pPr lvl="1"/>
            <a:r>
              <a:rPr lang="en-US" altLang="zh-TW" dirty="0" smtClean="0"/>
              <a:t>Subscriber send a revocation request to NCHC CA</a:t>
            </a:r>
          </a:p>
          <a:p>
            <a:pPr lvl="1"/>
            <a:r>
              <a:rPr lang="en-US" altLang="zh-TW" dirty="0" smtClean="0"/>
              <a:t>RA should authenticate the subscriber as described previously</a:t>
            </a:r>
          </a:p>
          <a:p>
            <a:pPr lvl="1"/>
            <a:r>
              <a:rPr lang="en-US" altLang="zh-TW" dirty="0" smtClean="0"/>
              <a:t>RA forwards revocation request to CA</a:t>
            </a:r>
          </a:p>
          <a:p>
            <a:pPr lvl="1"/>
            <a:r>
              <a:rPr lang="en-US" altLang="zh-TW" dirty="0" smtClean="0"/>
              <a:t>CA will</a:t>
            </a:r>
          </a:p>
          <a:p>
            <a:pPr lvl="2"/>
            <a:r>
              <a:rPr lang="en-US" altLang="zh-TW" dirty="0" smtClean="0"/>
              <a:t>Revoke the certificate</a:t>
            </a:r>
          </a:p>
          <a:p>
            <a:pPr lvl="2"/>
            <a:r>
              <a:rPr lang="en-US" altLang="zh-TW" dirty="0" smtClean="0"/>
              <a:t>Update the signed CRL in NCHC CA publication</a:t>
            </a:r>
          </a:p>
          <a:p>
            <a:pPr lvl="2"/>
            <a:r>
              <a:rPr lang="en-US" altLang="zh-TW" dirty="0" smtClean="0"/>
              <a:t>Send revocation notice to subscriber</a:t>
            </a:r>
          </a:p>
          <a:p>
            <a:r>
              <a:rPr lang="en-US" altLang="zh-TW" dirty="0" smtClean="0"/>
              <a:t>Time frame</a:t>
            </a:r>
          </a:p>
          <a:p>
            <a:pPr lvl="1"/>
            <a:r>
              <a:rPr lang="en-US" altLang="zh-TW" dirty="0" smtClean="0"/>
              <a:t>CA should process ASAP, w/o grace period</a:t>
            </a:r>
          </a:p>
          <a:p>
            <a:pPr lvl="1"/>
            <a:r>
              <a:rPr lang="en-US" altLang="zh-TW" dirty="0" smtClean="0"/>
              <a:t>CA processing time is 1 working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Certificate Revocation/Suspension</a:t>
            </a:r>
            <a:endParaRPr lang="zh-TW" altLang="en-US" smtClean="0"/>
          </a:p>
        </p:txBody>
      </p:sp>
      <p:sp>
        <p:nvSpPr>
          <p:cNvPr id="2560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FA287596-13FB-4696-9847-C57F8726AF80}" type="slidenum">
              <a:rPr lang="zh-TW" altLang="en-US"/>
              <a:pPr/>
              <a:t>18</a:t>
            </a:fld>
            <a:endParaRPr lang="en-US" altLang="zh-TW"/>
          </a:p>
        </p:txBody>
      </p:sp>
      <p:sp>
        <p:nvSpPr>
          <p:cNvPr id="2560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CRL  (Certificate Revocation List)</a:t>
            </a:r>
          </a:p>
          <a:p>
            <a:pPr lvl="1"/>
            <a:r>
              <a:rPr lang="en-US" altLang="zh-TW" dirty="0" smtClean="0"/>
              <a:t>Valid for 30 days</a:t>
            </a:r>
          </a:p>
          <a:p>
            <a:pPr lvl="1"/>
            <a:r>
              <a:rPr lang="en-US" altLang="zh-TW" dirty="0" smtClean="0"/>
              <a:t>New CRL issued </a:t>
            </a:r>
          </a:p>
          <a:p>
            <a:pPr lvl="2"/>
            <a:r>
              <a:rPr lang="en-US" altLang="zh-TW" dirty="0" smtClean="0"/>
              <a:t>7 days before expiration of current CRL</a:t>
            </a:r>
          </a:p>
          <a:p>
            <a:pPr lvl="2"/>
            <a:r>
              <a:rPr lang="en-US" altLang="zh-TW" dirty="0" smtClean="0"/>
              <a:t>Immediately after a certification revocation</a:t>
            </a:r>
          </a:p>
          <a:p>
            <a:r>
              <a:rPr lang="en-US" altLang="zh-TW" dirty="0" smtClean="0"/>
              <a:t>Certificate Lifetime</a:t>
            </a:r>
          </a:p>
          <a:p>
            <a:pPr lvl="1"/>
            <a:r>
              <a:rPr lang="en-US" altLang="zh-TW" dirty="0" smtClean="0"/>
              <a:t>End entity certificate</a:t>
            </a:r>
          </a:p>
          <a:p>
            <a:pPr lvl="2"/>
            <a:r>
              <a:rPr lang="en-US" altLang="zh-TW" dirty="0" smtClean="0"/>
              <a:t>1 year</a:t>
            </a:r>
          </a:p>
          <a:p>
            <a:pPr lvl="1"/>
            <a:r>
              <a:rPr lang="en-US" altLang="zh-TW" dirty="0" smtClean="0"/>
              <a:t>CA certificate</a:t>
            </a:r>
          </a:p>
          <a:p>
            <a:pPr lvl="2"/>
            <a:r>
              <a:rPr lang="en-US" altLang="zh-TW" dirty="0" smtClean="0"/>
              <a:t>10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End of Subscription</a:t>
            </a: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3734FF91-C543-42FD-A47E-FC1B4BEBC621}" type="slidenum">
              <a:rPr lang="zh-TW" altLang="en-US"/>
              <a:pPr/>
              <a:t>19</a:t>
            </a:fld>
            <a:endParaRPr lang="en-US" altLang="zh-TW"/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mtClean="0"/>
              <a:t>Subscriber</a:t>
            </a:r>
          </a:p>
          <a:p>
            <a:pPr lvl="1"/>
            <a:r>
              <a:rPr lang="en-US" altLang="zh-TW" smtClean="0"/>
              <a:t>Must not use any certificate issued from NCHC CA</a:t>
            </a:r>
          </a:p>
          <a:p>
            <a:r>
              <a:rPr lang="en-US" altLang="zh-TW" smtClean="0"/>
              <a:t>CA</a:t>
            </a:r>
          </a:p>
          <a:p>
            <a:pPr lvl="1"/>
            <a:r>
              <a:rPr lang="en-US" altLang="zh-TW" smtClean="0"/>
              <a:t>Must revoked all certificates issued for the subscriber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– NCHC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National Center for High-performance Computing</a:t>
            </a:r>
          </a:p>
          <a:p>
            <a:pPr lvl="1"/>
            <a:r>
              <a:rPr lang="en-US" altLang="zh-TW" dirty="0" smtClean="0"/>
              <a:t>Government supported research institute</a:t>
            </a:r>
          </a:p>
          <a:p>
            <a:pPr lvl="2"/>
            <a:r>
              <a:rPr lang="en-US" altLang="zh-TW" dirty="0" smtClean="0"/>
              <a:t>under NARL</a:t>
            </a:r>
          </a:p>
          <a:p>
            <a:pPr lvl="2"/>
            <a:r>
              <a:rPr lang="en-US" altLang="zh-TW" dirty="0" smtClean="0"/>
              <a:t>NARL : National Applied Research Laboratories </a:t>
            </a:r>
          </a:p>
          <a:p>
            <a:pPr lvl="3"/>
            <a:r>
              <a:rPr lang="en-US" altLang="zh-TW" dirty="0" smtClean="0"/>
              <a:t>government supported non-profit organization</a:t>
            </a:r>
          </a:p>
          <a:p>
            <a:pPr lvl="3"/>
            <a:r>
              <a:rPr lang="en-US" altLang="zh-TW" dirty="0" smtClean="0"/>
              <a:t>Funded by National Science Council (NSC)</a:t>
            </a:r>
          </a:p>
          <a:p>
            <a:r>
              <a:rPr lang="en-US" altLang="zh-TW" dirty="0" smtClean="0"/>
              <a:t>Currently, there are 3 sites</a:t>
            </a:r>
          </a:p>
          <a:p>
            <a:pPr lvl="1"/>
            <a:r>
              <a:rPr lang="en-US" altLang="zh-TW" dirty="0" smtClean="0"/>
              <a:t>Resource distributed</a:t>
            </a:r>
          </a:p>
          <a:p>
            <a:pPr lvl="1"/>
            <a:r>
              <a:rPr lang="en-US" altLang="zh-TW" dirty="0" smtClean="0"/>
              <a:t>Management coordinated</a:t>
            </a:r>
          </a:p>
          <a:p>
            <a:pPr lvl="1"/>
            <a:r>
              <a:rPr lang="en-US" altLang="zh-TW" dirty="0" smtClean="0"/>
              <a:t>Suitable for Grid environment</a:t>
            </a:r>
          </a:p>
          <a:p>
            <a:r>
              <a:rPr lang="en-US" altLang="zh-TW" dirty="0" smtClean="0"/>
              <a:t>ISO9001, ISO27001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36508"/>
            <a:ext cx="7772400" cy="792162"/>
          </a:xfrm>
        </p:spPr>
        <p:txBody>
          <a:bodyPr/>
          <a:lstStyle/>
          <a:p>
            <a:r>
              <a:rPr lang="en-US" altLang="zh-TW" dirty="0" smtClean="0"/>
              <a:t>CA/RA System Information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</p:nvPr>
        </p:nvGraphicFramePr>
        <p:xfrm>
          <a:off x="571472" y="857232"/>
          <a:ext cx="835824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8132"/>
                <a:gridCol w="2085843"/>
                <a:gridCol w="3054272"/>
              </a:tblGrid>
              <a:tr h="29049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 server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Web Server/RA server</a:t>
                      </a:r>
                      <a:endParaRPr lang="zh-TW" altLang="en-US" dirty="0"/>
                    </a:p>
                  </a:txBody>
                  <a:tcPr/>
                </a:tc>
              </a:tr>
              <a:tr h="210490"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Hardware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HP DX 7200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HP DX 7200</a:t>
                      </a:r>
                      <a:endParaRPr lang="zh-TW" altLang="en-US" sz="2400" baseline="0" dirty="0"/>
                    </a:p>
                  </a:txBody>
                  <a:tcPr/>
                </a:tc>
              </a:tr>
              <a:tr h="181918"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System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err="1" smtClean="0"/>
                        <a:t>Ubuntu</a:t>
                      </a:r>
                      <a:r>
                        <a:rPr lang="en-US" altLang="zh-TW" sz="2400" baseline="0" dirty="0" smtClean="0"/>
                        <a:t> 7.10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err="1" smtClean="0"/>
                        <a:t>Ubuntu</a:t>
                      </a:r>
                      <a:r>
                        <a:rPr lang="en-US" altLang="zh-TW" sz="2400" baseline="0" dirty="0" smtClean="0"/>
                        <a:t> 7.10</a:t>
                      </a:r>
                      <a:endParaRPr lang="zh-TW" altLang="en-US" sz="2400" baseline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Network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Off-line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On-line (w/firewall)</a:t>
                      </a:r>
                      <a:endParaRPr lang="zh-TW" altLang="en-US" sz="2400" baseline="0" dirty="0"/>
                    </a:p>
                  </a:txBody>
                  <a:tcPr/>
                </a:tc>
              </a:tr>
              <a:tr h="124774"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UPS (battery + generator)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Supplied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supplied</a:t>
                      </a:r>
                      <a:endParaRPr lang="zh-TW" altLang="en-US" sz="2400" baseline="0" dirty="0"/>
                    </a:p>
                  </a:txBody>
                  <a:tcPr/>
                </a:tc>
              </a:tr>
              <a:tr h="124774"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AC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Supplied</a:t>
                      </a:r>
                      <a:endParaRPr lang="zh-TW" altLang="en-US" sz="2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aseline="0" dirty="0" smtClean="0"/>
                        <a:t>supplied</a:t>
                      </a:r>
                      <a:endParaRPr lang="zh-TW" altLang="en-US" sz="2400" baseline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643314"/>
            <a:ext cx="6192838" cy="2963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Physical Security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Entrance guards and security door 1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643338" cy="48583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4572032" cy="3429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Physical Security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Security door 2</a:t>
            </a:r>
          </a:p>
          <a:p>
            <a:r>
              <a:rPr lang="en-US" altLang="zh-TW" dirty="0" smtClean="0"/>
              <a:t>Cabinet w/key</a:t>
            </a:r>
            <a:endParaRPr lang="zh-TW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3568011" cy="4327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800455"/>
            <a:ext cx="3024187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71480"/>
            <a:ext cx="2916237" cy="309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Physical Security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Machine</a:t>
            </a:r>
          </a:p>
          <a:p>
            <a:pPr lvl="1"/>
            <a:r>
              <a:rPr lang="en-US" altLang="zh-TW" dirty="0" smtClean="0"/>
              <a:t>OP monitored</a:t>
            </a:r>
          </a:p>
          <a:p>
            <a:pPr lvl="1"/>
            <a:r>
              <a:rPr lang="en-US" altLang="zh-TW" dirty="0" smtClean="0"/>
              <a:t>NOC monitored</a:t>
            </a:r>
          </a:p>
          <a:p>
            <a:r>
              <a:rPr lang="en-US" altLang="zh-TW" dirty="0" smtClean="0"/>
              <a:t>ISO 9001</a:t>
            </a:r>
          </a:p>
          <a:p>
            <a:pPr lvl="1"/>
            <a:r>
              <a:rPr lang="en-US" altLang="zh-TW" dirty="0" smtClean="0"/>
              <a:t>Operation of machine room</a:t>
            </a:r>
          </a:p>
          <a:p>
            <a:pPr lvl="1"/>
            <a:r>
              <a:rPr lang="en-US" altLang="zh-TW" dirty="0" smtClean="0"/>
              <a:t>Operation of data storage</a:t>
            </a:r>
          </a:p>
          <a:p>
            <a:pPr lvl="1"/>
            <a:r>
              <a:rPr lang="en-US" altLang="zh-TW" dirty="0" smtClean="0"/>
              <a:t>NCHC internal auditing, at least, once per year</a:t>
            </a:r>
          </a:p>
          <a:p>
            <a:pPr lvl="1"/>
            <a:r>
              <a:rPr lang="en-US" altLang="zh-TW" dirty="0" smtClean="0"/>
              <a:t>External auditing, once per year</a:t>
            </a:r>
          </a:p>
          <a:p>
            <a:r>
              <a:rPr lang="en-US" altLang="zh-TW" dirty="0" smtClean="0"/>
              <a:t>ISO 27001</a:t>
            </a:r>
          </a:p>
          <a:p>
            <a:pPr lvl="1"/>
            <a:r>
              <a:rPr lang="en-US" altLang="zh-TW" dirty="0" smtClean="0"/>
              <a:t>Information security</a:t>
            </a:r>
          </a:p>
          <a:p>
            <a:pPr lvl="1"/>
            <a:r>
              <a:rPr lang="en-US" altLang="zh-TW" dirty="0" smtClean="0"/>
              <a:t>NCHC internal auditing, at least, once per year</a:t>
            </a:r>
          </a:p>
          <a:p>
            <a:pPr lvl="1"/>
            <a:r>
              <a:rPr lang="en-US" altLang="zh-TW" dirty="0" smtClean="0"/>
              <a:t>External auditing, once per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Key Pair and Certificate Usage</a:t>
            </a: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C64F18D5-751B-4135-81ED-18992C7087C5}" type="slidenum">
              <a:rPr lang="zh-TW" altLang="en-US"/>
              <a:pPr/>
              <a:t>24</a:t>
            </a:fld>
            <a:endParaRPr lang="en-US" altLang="zh-TW"/>
          </a:p>
        </p:txBody>
      </p:sp>
      <p:sp>
        <p:nvSpPr>
          <p:cNvPr id="22531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Key length</a:t>
            </a:r>
          </a:p>
          <a:p>
            <a:pPr lvl="1"/>
            <a:r>
              <a:rPr lang="en-US" altLang="zh-TW" dirty="0" smtClean="0"/>
              <a:t>CA Certificate : 2048 bits</a:t>
            </a:r>
          </a:p>
          <a:p>
            <a:pPr lvl="1"/>
            <a:r>
              <a:rPr lang="en-US" altLang="zh-TW" dirty="0" smtClean="0"/>
              <a:t>End Entity Certificate : 1024 bits</a:t>
            </a:r>
          </a:p>
          <a:p>
            <a:pPr lvl="1"/>
            <a:r>
              <a:rPr lang="en-US" altLang="zh-TW" dirty="0" smtClean="0"/>
              <a:t>sha1WithRSAEncryption</a:t>
            </a:r>
          </a:p>
          <a:p>
            <a:r>
              <a:rPr lang="en-US" altLang="zh-TW" dirty="0" smtClean="0"/>
              <a:t>CA private key</a:t>
            </a:r>
          </a:p>
          <a:p>
            <a:pPr lvl="1"/>
            <a:r>
              <a:rPr lang="en-US" altLang="zh-TW" dirty="0" smtClean="0"/>
              <a:t>generated by CA operator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zh-TW" dirty="0" err="1" smtClean="0"/>
              <a:t>OpenSSL</a:t>
            </a:r>
            <a:endParaRPr lang="en-US" altLang="zh-TW" dirty="0" smtClean="0"/>
          </a:p>
          <a:p>
            <a:r>
              <a:rPr lang="en-US" altLang="zh-TW" dirty="0" smtClean="0"/>
              <a:t>User and Grid Host key pair</a:t>
            </a:r>
          </a:p>
          <a:p>
            <a:pPr lvl="1"/>
            <a:r>
              <a:rPr lang="en-US" altLang="zh-TW" dirty="0" smtClean="0"/>
              <a:t>generated by user</a:t>
            </a:r>
          </a:p>
          <a:p>
            <a:pPr lvl="1"/>
            <a:r>
              <a:rPr lang="en-US" altLang="zh-TW" dirty="0" smtClean="0"/>
              <a:t>Using </a:t>
            </a:r>
            <a:r>
              <a:rPr lang="en-US" altLang="zh-TW" dirty="0" err="1" smtClean="0"/>
              <a:t>OpelSSL</a:t>
            </a:r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Key Pair and Certificate Usage</a:t>
            </a: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C64F18D5-751B-4135-81ED-18992C7087C5}" type="slidenum">
              <a:rPr lang="zh-TW" altLang="en-US"/>
              <a:pPr/>
              <a:t>25</a:t>
            </a:fld>
            <a:endParaRPr lang="en-US" altLang="zh-TW"/>
          </a:p>
        </p:txBody>
      </p:sp>
      <p:sp>
        <p:nvSpPr>
          <p:cNvPr id="22531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NCHC CA certificates may be used for any software for grid computing. </a:t>
            </a:r>
          </a:p>
          <a:p>
            <a:r>
              <a:rPr lang="en-US" altLang="zh-TW" dirty="0" smtClean="0"/>
              <a:t>The certificates could be used in other capacities, but not recommend and no warranty</a:t>
            </a:r>
          </a:p>
          <a:p>
            <a:r>
              <a:rPr lang="en-US" altLang="zh-TW" dirty="0" smtClean="0"/>
              <a:t>User certificates must not be shared</a:t>
            </a:r>
          </a:p>
          <a:p>
            <a:r>
              <a:rPr lang="en-US" altLang="zh-TW" dirty="0" smtClean="0"/>
              <a:t>Host certificates must be linked to a single network entity</a:t>
            </a:r>
          </a:p>
          <a:p>
            <a:r>
              <a:rPr lang="en-US" altLang="zh-TW" dirty="0" smtClean="0"/>
              <a:t>The subscriber must manage his certificates and private keys securely</a:t>
            </a:r>
          </a:p>
          <a:p>
            <a:pPr lvl="1"/>
            <a:r>
              <a:rPr lang="en-US" altLang="zh-TW" dirty="0" smtClean="0"/>
              <a:t>must encrypt his private with a pass phrase</a:t>
            </a:r>
          </a:p>
          <a:p>
            <a:pPr lvl="1"/>
            <a:r>
              <a:rPr lang="en-US" altLang="zh-TW" dirty="0" smtClean="0"/>
              <a:t>the pass phrase must not be less than 12 characters long.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Certificate Management</a:t>
            </a:r>
            <a:endParaRPr lang="zh-TW" altLang="en-US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0" y="6210300"/>
            <a:ext cx="457200" cy="457200"/>
          </a:xfrm>
          <a:prstGeom prst="ellipse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fld id="{3ED05232-AB2E-4EB2-996C-F90472C5335D}" type="slidenum">
              <a:rPr lang="zh-TW" altLang="en-US"/>
              <a:pPr/>
              <a:t>26</a:t>
            </a:fld>
            <a:endParaRPr lang="en-US" altLang="zh-TW"/>
          </a:p>
        </p:txBody>
      </p:sp>
      <p:sp>
        <p:nvSpPr>
          <p:cNvPr id="23555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mtClean="0"/>
              <a:t>Renewal</a:t>
            </a:r>
          </a:p>
          <a:p>
            <a:pPr lvl="1"/>
            <a:r>
              <a:rPr lang="en-US" altLang="zh-TW" smtClean="0"/>
              <a:t>Do not permit</a:t>
            </a:r>
          </a:p>
          <a:p>
            <a:r>
              <a:rPr lang="en-US" altLang="zh-TW" smtClean="0"/>
              <a:t>Re-key</a:t>
            </a:r>
          </a:p>
          <a:p>
            <a:pPr lvl="1"/>
            <a:r>
              <a:rPr lang="en-US" altLang="zh-TW" smtClean="0"/>
              <a:t>Revoke first, then, regenerate</a:t>
            </a:r>
          </a:p>
          <a:p>
            <a:r>
              <a:rPr lang="en-US" altLang="zh-TW" smtClean="0"/>
              <a:t>Modification</a:t>
            </a:r>
          </a:p>
          <a:p>
            <a:pPr lvl="1"/>
            <a:r>
              <a:rPr lang="en-US" altLang="zh-TW" smtClean="0"/>
              <a:t>Not supported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245475" cy="7207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dirty="0" smtClean="0"/>
              <a:t>Records Archival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08962" cy="5060950"/>
          </a:xfrm>
        </p:spPr>
        <p:txBody>
          <a:bodyPr>
            <a:normAutofit lnSpcReduction="10000"/>
          </a:bodyPr>
          <a:lstStyle/>
          <a:p>
            <a:pPr eaLnBrk="1" hangingPunct="1"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800" dirty="0" smtClean="0"/>
              <a:t>Types of archive data: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All certificates and the CRLs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All </a:t>
            </a:r>
            <a:r>
              <a:rPr lang="en-GB" altLang="zh-TW" sz="2400" dirty="0" err="1" smtClean="0"/>
              <a:t>enrollments</a:t>
            </a:r>
            <a:r>
              <a:rPr lang="en-GB" altLang="zh-TW" sz="2400" dirty="0" smtClean="0"/>
              <a:t> or revocations, including all supporting documents, submitted by users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All records related to the CA key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All auditing records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This CPS and operational procedures documents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Other important materials related to decisions of the NCHC PMA </a:t>
            </a:r>
          </a:p>
          <a:p>
            <a:pPr eaLnBrk="1" hangingPunct="1"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800" dirty="0" smtClean="0"/>
              <a:t>Retention period is 3 years</a:t>
            </a:r>
          </a:p>
          <a:p>
            <a:pPr eaLnBrk="1" hangingPunct="1">
              <a:buSzPct val="11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800" dirty="0" smtClean="0"/>
              <a:t>Archived files are stored in CD-ROM which is stored in a safe box.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233363"/>
            <a:ext cx="8243887" cy="6286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mtClean="0"/>
              <a:t>Internal Auditing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341438"/>
            <a:ext cx="7542213" cy="4968875"/>
          </a:xfrm>
        </p:spPr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First Auditing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2008/1/25 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Refine CA procedure  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Based on checklist provided of </a:t>
            </a:r>
            <a:r>
              <a:rPr lang="en-GB" altLang="zh-TW" dirty="0" err="1" smtClean="0"/>
              <a:t>APGrid</a:t>
            </a:r>
            <a:r>
              <a:rPr lang="en-GB" altLang="zh-TW" dirty="0" smtClean="0"/>
              <a:t> PMA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Second Auditing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2008/3/17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Check overall procedure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Conform to checklist provided of </a:t>
            </a:r>
            <a:r>
              <a:rPr lang="en-GB" altLang="zh-TW" dirty="0" err="1" smtClean="0"/>
              <a:t>APGrid</a:t>
            </a:r>
            <a:r>
              <a:rPr lang="en-GB" altLang="zh-TW" dirty="0" smtClean="0"/>
              <a:t> PMA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Internal Auditing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 internal auditing</a:t>
            </a:r>
          </a:p>
          <a:p>
            <a:pPr lvl="1"/>
            <a:r>
              <a:rPr lang="en-US" altLang="zh-TW" dirty="0" smtClean="0"/>
              <a:t>2008/01/25</a:t>
            </a:r>
          </a:p>
          <a:p>
            <a:pPr lvl="1"/>
            <a:r>
              <a:rPr lang="en-US" altLang="zh-TW" dirty="0" smtClean="0"/>
              <a:t>Procedure refinement</a:t>
            </a:r>
          </a:p>
          <a:p>
            <a:pPr lvl="1"/>
            <a:r>
              <a:rPr lang="en-US" altLang="zh-TW" dirty="0" smtClean="0"/>
              <a:t>Based on checklist provided by </a:t>
            </a:r>
            <a:r>
              <a:rPr lang="en-US" altLang="zh-TW" dirty="0" err="1" smtClean="0"/>
              <a:t>APGrid</a:t>
            </a:r>
            <a:r>
              <a:rPr lang="en-US" altLang="zh-TW" dirty="0" smtClean="0"/>
              <a:t> PMA</a:t>
            </a:r>
          </a:p>
          <a:p>
            <a:pPr lvl="1"/>
            <a:r>
              <a:rPr lang="en-US" altLang="zh-TW" dirty="0" smtClean="0"/>
              <a:t>Enhancement identified/improved</a:t>
            </a:r>
          </a:p>
          <a:p>
            <a:r>
              <a:rPr lang="en-US" altLang="zh-TW" dirty="0" smtClean="0"/>
              <a:t>Second internal auditing</a:t>
            </a:r>
          </a:p>
          <a:p>
            <a:pPr lvl="1"/>
            <a:r>
              <a:rPr lang="en-US" altLang="zh-TW" dirty="0" smtClean="0"/>
              <a:t>2008/03/17</a:t>
            </a:r>
          </a:p>
          <a:p>
            <a:pPr lvl="1"/>
            <a:r>
              <a:rPr lang="en-US" altLang="zh-TW" dirty="0" smtClean="0"/>
              <a:t>Reconfirm overall procedure</a:t>
            </a:r>
          </a:p>
          <a:p>
            <a:pPr lvl="1"/>
            <a:r>
              <a:rPr lang="en-US" altLang="zh-TW" dirty="0" smtClean="0"/>
              <a:t>Conform to checklist provided by </a:t>
            </a:r>
            <a:r>
              <a:rPr lang="en-US" altLang="zh-TW" dirty="0" err="1" smtClean="0"/>
              <a:t>APGrid</a:t>
            </a:r>
            <a:r>
              <a:rPr lang="en-US" altLang="zh-TW" dirty="0" smtClean="0"/>
              <a:t> PMA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63513"/>
            <a:ext cx="8243887" cy="768350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z="2000" smtClean="0"/>
              <a:t> Security - </a:t>
            </a:r>
            <a:br>
              <a:rPr lang="en-GB" altLang="zh-TW" sz="2000" smtClean="0"/>
            </a:br>
            <a:r>
              <a:rPr lang="en-GB" altLang="zh-TW" sz="3600" smtClean="0">
                <a:solidFill>
                  <a:srgbClr val="660066"/>
                </a:solidFill>
              </a:rPr>
              <a:t>Physical Security (ISO 27001 &amp; 9001)‏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4500563" cy="580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4500562" cy="5805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– NCHC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only national supercomputing center in Taiwan</a:t>
            </a:r>
          </a:p>
          <a:p>
            <a:pPr lvl="1"/>
            <a:r>
              <a:rPr lang="en-US" altLang="zh-TW" dirty="0" smtClean="0"/>
              <a:t>Responsible for Taiwan’s </a:t>
            </a:r>
            <a:r>
              <a:rPr lang="en-US" altLang="zh-TW" dirty="0" err="1" smtClean="0"/>
              <a:t>cyberinfrastructure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Providing services to whole academia and research community in Taiwan</a:t>
            </a:r>
            <a:endParaRPr lang="zh-TW" altLang="en-US" dirty="0" smtClean="0"/>
          </a:p>
          <a:p>
            <a:r>
              <a:rPr lang="en-US" altLang="zh-TW" dirty="0" smtClean="0"/>
              <a:t>Resources/Services</a:t>
            </a:r>
          </a:p>
          <a:p>
            <a:pPr lvl="1"/>
            <a:r>
              <a:rPr lang="en-US" altLang="zh-TW" dirty="0" smtClean="0"/>
              <a:t>Supercomputing</a:t>
            </a:r>
          </a:p>
          <a:p>
            <a:pPr lvl="2"/>
            <a:r>
              <a:rPr lang="en-US" altLang="zh-TW" dirty="0" smtClean="0"/>
              <a:t>Including Grid Computing</a:t>
            </a:r>
          </a:p>
          <a:p>
            <a:pPr lvl="1"/>
            <a:r>
              <a:rPr lang="en-US" altLang="zh-TW" dirty="0" smtClean="0"/>
              <a:t>Storage/archiving</a:t>
            </a:r>
          </a:p>
          <a:p>
            <a:pPr lvl="1"/>
            <a:r>
              <a:rPr lang="en-US" altLang="zh-TW" dirty="0" smtClean="0"/>
              <a:t>Advanced network</a:t>
            </a:r>
          </a:p>
          <a:p>
            <a:pPr lvl="1"/>
            <a:r>
              <a:rPr lang="en-US" altLang="zh-TW" dirty="0" smtClean="0"/>
              <a:t>Information technology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81013"/>
            <a:ext cx="4108447" cy="3905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NCHC Grid Application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Computing Grid</a:t>
            </a:r>
          </a:p>
          <a:p>
            <a:r>
              <a:rPr lang="en-US" altLang="zh-TW" dirty="0" smtClean="0"/>
              <a:t>Eco-Grid</a:t>
            </a:r>
          </a:p>
          <a:p>
            <a:r>
              <a:rPr lang="en-US" altLang="zh-TW" dirty="0" smtClean="0"/>
              <a:t>Geo-Grid</a:t>
            </a:r>
          </a:p>
          <a:p>
            <a:r>
              <a:rPr lang="en-US" altLang="zh-TW" dirty="0" smtClean="0"/>
              <a:t>Flood Mitigation Grid</a:t>
            </a:r>
          </a:p>
          <a:p>
            <a:r>
              <a:rPr lang="en-US" altLang="zh-TW" dirty="0" smtClean="0"/>
              <a:t>Sensor Network</a:t>
            </a:r>
          </a:p>
          <a:p>
            <a:r>
              <a:rPr lang="en-US" altLang="zh-TW" dirty="0" smtClean="0"/>
              <a:t>Co-Life/e-learning/Access Grid</a:t>
            </a:r>
            <a:endParaRPr lang="en-US" altLang="zh-TW" dirty="0" smtClean="0"/>
          </a:p>
          <a:p>
            <a:r>
              <a:rPr lang="en-US" altLang="zh-TW" dirty="0" smtClean="0"/>
              <a:t>Medical Grid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245475" cy="7207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dirty="0" smtClean="0"/>
              <a:t>NCHC CA </a:t>
            </a:r>
            <a:r>
              <a:rPr lang="en-GB" altLang="zh-TW" dirty="0" smtClean="0"/>
              <a:t>Organization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7543800" cy="52593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>
                <a:solidFill>
                  <a:srgbClr val="000066"/>
                </a:solidFill>
              </a:rPr>
              <a:t>NCHC Certificate Authority</a:t>
            </a:r>
            <a:endParaRPr lang="en-GB" altLang="zh-TW" sz="2400" dirty="0" smtClean="0"/>
          </a:p>
          <a:p>
            <a:pPr eaLnBrk="1" hangingPunct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NCHC CA PMA: Policy Management Authority</a:t>
            </a:r>
          </a:p>
          <a:p>
            <a:pPr eaLnBrk="1" hangingPunct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CA Manager: </a:t>
            </a:r>
          </a:p>
          <a:p>
            <a:pPr lvl="1" eaLnBrk="1" hangingPunct="1">
              <a:lnSpc>
                <a:spcPct val="8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Manage all CA tasks</a:t>
            </a:r>
          </a:p>
          <a:p>
            <a:pPr lvl="1" eaLnBrk="1" hangingPunct="1">
              <a:lnSpc>
                <a:spcPct val="8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Manage CA private key and its copy</a:t>
            </a:r>
          </a:p>
          <a:p>
            <a:pPr lvl="1" eaLnBrk="1" hangingPunct="1">
              <a:lnSpc>
                <a:spcPct val="8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Approve CA and RA operator to operate affairs</a:t>
            </a:r>
          </a:p>
          <a:p>
            <a:pPr eaLnBrk="1" hangingPunct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RA Operator:</a:t>
            </a:r>
          </a:p>
          <a:p>
            <a:pPr lvl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200" dirty="0" smtClean="0"/>
              <a:t>Accept subscribing request</a:t>
            </a:r>
          </a:p>
          <a:p>
            <a:pPr lvl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Verify subscribers' information</a:t>
            </a:r>
          </a:p>
          <a:p>
            <a:pPr eaLnBrk="1" hangingPunct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CA Operator: </a:t>
            </a:r>
          </a:p>
          <a:p>
            <a:pPr lvl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200" dirty="0" smtClean="0"/>
              <a:t>Operate/maintain</a:t>
            </a:r>
          </a:p>
          <a:p>
            <a:pPr lvl="2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1800" dirty="0" smtClean="0"/>
              <a:t>The CA signing server</a:t>
            </a:r>
          </a:p>
          <a:p>
            <a:pPr lvl="2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1800" dirty="0" smtClean="0"/>
              <a:t>The CA web server</a:t>
            </a:r>
            <a:endParaRPr lang="en-GB" altLang="zh-TW" sz="2200" dirty="0" smtClean="0"/>
          </a:p>
          <a:p>
            <a:pPr lvl="1">
              <a:lnSpc>
                <a:spcPct val="81000"/>
              </a:lnSpc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200" dirty="0" smtClean="0"/>
              <a:t>Operate CA tasks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5286380" y="3714752"/>
            <a:ext cx="2643206" cy="500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TW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NCHC CA PMA</a:t>
            </a:r>
            <a:endParaRPr kumimoji="0" lang="zh-TW" altLang="en-US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5286380" y="4643446"/>
            <a:ext cx="2643206" cy="500066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TW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CA Manager</a:t>
            </a:r>
            <a:endParaRPr kumimoji="0" lang="zh-TW" altLang="en-US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4429124" y="6215082"/>
            <a:ext cx="2000264" cy="500066"/>
          </a:xfrm>
          <a:prstGeom prst="round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altLang="zh-TW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CA Operator</a:t>
            </a:r>
            <a:endParaRPr kumimoji="0" lang="zh-TW" altLang="en-US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6786578" y="6215082"/>
            <a:ext cx="2000232" cy="500066"/>
          </a:xfrm>
          <a:prstGeom prst="roundRect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R</a:t>
            </a:r>
            <a:r>
              <a:rPr kumimoji="0" lang="en-US" altLang="zh-TW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新細明體" pitchFamily="18" charset="-120"/>
              </a:rPr>
              <a:t>A Operator</a:t>
            </a:r>
            <a:endParaRPr kumimoji="0" lang="zh-TW" altLang="en-US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cxnSp>
        <p:nvCxnSpPr>
          <p:cNvPr id="30" name="直線接點 29"/>
          <p:cNvCxnSpPr>
            <a:stCxn id="21" idx="2"/>
            <a:endCxn id="24" idx="0"/>
          </p:cNvCxnSpPr>
          <p:nvPr/>
        </p:nvCxnSpPr>
        <p:spPr bwMode="auto">
          <a:xfrm rot="5400000">
            <a:off x="6393669" y="4429132"/>
            <a:ext cx="428628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24" idx="2"/>
            <a:endCxn id="25" idx="0"/>
          </p:cNvCxnSpPr>
          <p:nvPr/>
        </p:nvCxnSpPr>
        <p:spPr bwMode="auto">
          <a:xfrm rot="5400000">
            <a:off x="5482835" y="5089934"/>
            <a:ext cx="1071570" cy="1178727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6" name="肘形接點 35"/>
          <p:cNvCxnSpPr>
            <a:stCxn id="24" idx="2"/>
            <a:endCxn id="26" idx="0"/>
          </p:cNvCxnSpPr>
          <p:nvPr/>
        </p:nvCxnSpPr>
        <p:spPr bwMode="auto">
          <a:xfrm rot="16200000" flipH="1">
            <a:off x="6661553" y="5089941"/>
            <a:ext cx="1071570" cy="117871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245475" cy="7207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mtClean="0"/>
              <a:t>CP/CPS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341438"/>
            <a:ext cx="7543800" cy="5060950"/>
          </a:xfrm>
        </p:spPr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Current version:1.1.0 (April, 2008)‏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Object ID: 1.3.6.1.4.1.23308.1.1.1.1.1.0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Conform to RFC 3647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Managed by the NCHC PMA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 Major changes</a:t>
            </a:r>
          </a:p>
          <a:p>
            <a:pPr lvl="2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Approved by the </a:t>
            </a:r>
            <a:r>
              <a:rPr lang="en-GB" altLang="zh-TW" dirty="0" err="1" smtClean="0"/>
              <a:t>APGrid</a:t>
            </a:r>
            <a:r>
              <a:rPr lang="en-GB" altLang="zh-TW" dirty="0" smtClean="0"/>
              <a:t> PMA community</a:t>
            </a:r>
          </a:p>
          <a:p>
            <a:pPr lvl="1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 Minor changes</a:t>
            </a:r>
          </a:p>
          <a:p>
            <a:pPr lvl="2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Approved by the NCHC CA PMA</a:t>
            </a:r>
          </a:p>
          <a:p>
            <a:pPr lvl="2" eaLnBrk="1" hangingPunct="1">
              <a:buSzPct val="13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Notify </a:t>
            </a:r>
            <a:r>
              <a:rPr lang="en-GB" altLang="zh-TW" dirty="0" err="1" smtClean="0"/>
              <a:t>APGrid</a:t>
            </a:r>
            <a:r>
              <a:rPr lang="en-GB" altLang="zh-TW" dirty="0" smtClean="0"/>
              <a:t> PMA via mail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8245475" cy="720725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zh-TW" smtClean="0"/>
              <a:t>End Entities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609600" y="1143000"/>
            <a:ext cx="7923213" cy="5286396"/>
          </a:xfrm>
        </p:spPr>
        <p:txBody>
          <a:bodyPr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dirty="0" smtClean="0"/>
              <a:t>NCHC CA issues certificates for the following Users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Users of NCHC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zh-TW" sz="2400" dirty="0" smtClean="0"/>
              <a:t>Users of NARL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zh-TW" sz="2400" dirty="0" smtClean="0"/>
              <a:t>Users/services involved in KING and TWAREN</a:t>
            </a:r>
          </a:p>
          <a:p>
            <a:pPr lvl="2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zh-TW" sz="2000" dirty="0" smtClean="0"/>
              <a:t>KING : Knowledge Innovation National Grid</a:t>
            </a:r>
          </a:p>
          <a:p>
            <a:pPr lvl="2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US" altLang="zh-TW" sz="2000" dirty="0" smtClean="0"/>
              <a:t>TWAREN : </a:t>
            </a:r>
            <a:r>
              <a:rPr lang="en-US" altLang="zh-TW" sz="2000" dirty="0" err="1" smtClean="0"/>
              <a:t>TaiWan</a:t>
            </a:r>
            <a:r>
              <a:rPr lang="en-US" altLang="zh-TW" sz="2000" dirty="0" smtClean="0"/>
              <a:t> Advanced Research and Education Network</a:t>
            </a:r>
            <a:r>
              <a:rPr lang="en-GB" altLang="zh-TW" sz="2000" dirty="0" smtClean="0"/>
              <a:t> </a:t>
            </a: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h-TH" altLang="zh-TW" sz="2400" dirty="0" smtClean="0">
                <a:ea typeface="EucrosiaUPC"/>
              </a:rPr>
              <a:t>Users of domestic Grid-based </a:t>
            </a:r>
            <a:r>
              <a:rPr lang="en-US" altLang="ja-JP" sz="2400" dirty="0" smtClean="0">
                <a:cs typeface="HG創英ﾌﾟﾚｾﾞﾝｽEB"/>
              </a:rPr>
              <a:t>a</a:t>
            </a:r>
            <a:r>
              <a:rPr lang="th-TH" altLang="zh-TW" sz="2400" dirty="0" smtClean="0">
                <a:ea typeface="EucrosiaUPC"/>
              </a:rPr>
              <a:t>pplication</a:t>
            </a:r>
            <a:r>
              <a:rPr lang="en-US" altLang="ja-JP" sz="2400" dirty="0" smtClean="0">
                <a:cs typeface="HG創英ﾌﾟﾚｾﾞﾝｽEB"/>
              </a:rPr>
              <a:t>s</a:t>
            </a:r>
            <a:r>
              <a:rPr lang="en-US" altLang="zh-TW" sz="2400" dirty="0" smtClean="0"/>
              <a:t> or </a:t>
            </a:r>
            <a:r>
              <a:rPr lang="en-US" altLang="ja-JP" sz="2400" dirty="0" smtClean="0">
                <a:cs typeface="HG創英ﾌﾟﾚｾﾞﾝｽEB"/>
              </a:rPr>
              <a:t>p</a:t>
            </a:r>
            <a:r>
              <a:rPr lang="th-TH" altLang="zh-TW" sz="2400" dirty="0" smtClean="0">
                <a:ea typeface="EucrosiaUPC"/>
              </a:rPr>
              <a:t>rojects </a:t>
            </a:r>
            <a:endParaRPr lang="en-US" altLang="zh-TW" sz="2400" dirty="0" smtClean="0">
              <a:ea typeface="EucrosiaUPC"/>
            </a:endParaRPr>
          </a:p>
          <a:p>
            <a:pPr lvl="1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th-TH" altLang="zh-TW" sz="2400" dirty="0" smtClean="0">
                <a:ea typeface="EucrosiaUPC"/>
              </a:rPr>
              <a:t>Collaborators related to </a:t>
            </a:r>
            <a:r>
              <a:rPr lang="en-US" altLang="zh-TW" sz="2400" dirty="0" smtClean="0"/>
              <a:t>NCHC</a:t>
            </a:r>
            <a:r>
              <a:rPr lang="th-TH" altLang="zh-TW" sz="2400" dirty="0" smtClean="0">
                <a:ea typeface="EucrosiaUPC"/>
              </a:rPr>
              <a:t> Grid Computing research </a:t>
            </a:r>
            <a:endParaRPr lang="en-US" altLang="zh-TW" sz="2400" dirty="0" smtClean="0">
              <a:ea typeface="EucrosiaUPC"/>
            </a:endParaRPr>
          </a:p>
          <a:p>
            <a:pPr lvl="1"/>
            <a:r>
              <a:rPr lang="en-US" altLang="zh-TW" sz="2400" dirty="0" smtClean="0"/>
              <a:t>Users/services involving NCHC’s Grid Computing Resources</a:t>
            </a:r>
            <a:endParaRPr lang="th-TH" altLang="zh-TW" sz="2400" dirty="0" smtClean="0">
              <a:ea typeface="EucrosiaUPC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Publication and Repositories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Repositories</a:t>
            </a:r>
          </a:p>
          <a:p>
            <a:pPr lvl="1"/>
            <a:r>
              <a:rPr lang="en-US" altLang="zh-TW" dirty="0" smtClean="0">
                <a:hlinkClick r:id="rId2"/>
              </a:rPr>
              <a:t>http://ca.goc.nchc.org.tw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NCHC CA certificate</a:t>
            </a:r>
          </a:p>
          <a:p>
            <a:pPr lvl="1"/>
            <a:r>
              <a:rPr lang="en-US" altLang="zh-TW" dirty="0" smtClean="0"/>
              <a:t>Certificates issued by NCHC CA</a:t>
            </a:r>
          </a:p>
          <a:p>
            <a:pPr lvl="1"/>
            <a:r>
              <a:rPr lang="en-US" altLang="zh-TW" dirty="0" smtClean="0"/>
              <a:t>Certificate Revocation List (CRL)</a:t>
            </a:r>
          </a:p>
          <a:p>
            <a:pPr lvl="2"/>
            <a:r>
              <a:rPr lang="en-US" altLang="zh-TW" dirty="0" smtClean="0"/>
              <a:t>signed by NCHC CA</a:t>
            </a:r>
          </a:p>
          <a:p>
            <a:pPr lvl="1"/>
            <a:r>
              <a:rPr lang="en-US" altLang="zh-TW" dirty="0" smtClean="0"/>
              <a:t>Copy of CP/CPS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140</TotalTime>
  <Words>1232</Words>
  <Application>Microsoft Office PowerPoint</Application>
  <PresentationFormat>如螢幕大小 (4:3)</PresentationFormat>
  <Paragraphs>297</Paragraphs>
  <Slides>29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佈景主題1</vt:lpstr>
      <vt:lpstr>NCHC CA</vt:lpstr>
      <vt:lpstr>Introduction – NCHC</vt:lpstr>
      <vt:lpstr> Security -  Physical Security (ISO 27001 &amp; 9001)‏</vt:lpstr>
      <vt:lpstr>Introduction – NCHC</vt:lpstr>
      <vt:lpstr>NCHC Grid Application</vt:lpstr>
      <vt:lpstr>NCHC CA Organization</vt:lpstr>
      <vt:lpstr>CP/CPS</vt:lpstr>
      <vt:lpstr>End Entities</vt:lpstr>
      <vt:lpstr>Publication and Repositories</vt:lpstr>
      <vt:lpstr>Publication and Repositories</vt:lpstr>
      <vt:lpstr>     Certificate Event -  Certificate Type</vt:lpstr>
      <vt:lpstr>     Certificate Event -  Issuing Procedure (1)‏</vt:lpstr>
      <vt:lpstr>     Certificate Event -  Issuing Procedure (2)‏</vt:lpstr>
      <vt:lpstr>Certificate event  -- Validity</vt:lpstr>
      <vt:lpstr>Certificate event  -- Identification</vt:lpstr>
      <vt:lpstr>Certificate Revocation/Suspension</vt:lpstr>
      <vt:lpstr>Certificate Revocation/Suspension</vt:lpstr>
      <vt:lpstr>Certificate Revocation/Suspension</vt:lpstr>
      <vt:lpstr>End of Subscription</vt:lpstr>
      <vt:lpstr>CA/RA System Information</vt:lpstr>
      <vt:lpstr>Physical Security</vt:lpstr>
      <vt:lpstr>Physical Security</vt:lpstr>
      <vt:lpstr>Physical Security</vt:lpstr>
      <vt:lpstr>Key Pair and Certificate Usage</vt:lpstr>
      <vt:lpstr>Key Pair and Certificate Usage</vt:lpstr>
      <vt:lpstr>Certificate Management</vt:lpstr>
      <vt:lpstr>Records Archival</vt:lpstr>
      <vt:lpstr>Internal Auditing</vt:lpstr>
      <vt:lpstr>Internal Auditing</vt:lpstr>
    </vt:vector>
  </TitlesOfParts>
  <Company>NCHC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NCHC CA</dc:title>
  <dc:creator>whuang</dc:creator>
  <cp:lastModifiedBy>whuang</cp:lastModifiedBy>
  <cp:revision>18</cp:revision>
  <dcterms:created xsi:type="dcterms:W3CDTF">2008-04-07T14:49:18Z</dcterms:created>
  <dcterms:modified xsi:type="dcterms:W3CDTF">2008-04-08T01:53:16Z</dcterms:modified>
</cp:coreProperties>
</file>